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63" r:id="rId4"/>
    <p:sldId id="267" r:id="rId5"/>
    <p:sldId id="268" r:id="rId6"/>
    <p:sldId id="269" r:id="rId7"/>
    <p:sldId id="265" r:id="rId8"/>
    <p:sldId id="270"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4/23/21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C4C0-56FE-D14E-8B7D-538F27E1E05B}"/>
              </a:ext>
            </a:extLst>
          </p:cNvPr>
          <p:cNvSpPr>
            <a:spLocks noGrp="1"/>
          </p:cNvSpPr>
          <p:nvPr>
            <p:ph type="ctrTitle"/>
          </p:nvPr>
        </p:nvSpPr>
        <p:spPr>
          <a:xfrm>
            <a:off x="1059805" y="2106360"/>
            <a:ext cx="8501637" cy="1646302"/>
          </a:xfrm>
        </p:spPr>
        <p:txBody>
          <a:bodyPr/>
          <a:lstStyle/>
          <a:p>
            <a:pPr>
              <a:spcAft>
                <a:spcPts val="1263"/>
              </a:spcAft>
            </a:pPr>
            <a:r>
              <a:rPr lang="en-US" altLang="en-US" sz="4800" b="1" dirty="0">
                <a:latin typeface="Times New Roman" panose="02020603050405020304" pitchFamily="18" charset="0"/>
              </a:rPr>
              <a:t>Capstone Project </a:t>
            </a:r>
            <a:br>
              <a:rPr lang="en-US" altLang="en-US" sz="4800" b="1" dirty="0">
                <a:latin typeface="Times New Roman" panose="02020603050405020304" pitchFamily="18" charset="0"/>
              </a:rPr>
            </a:br>
            <a:r>
              <a:rPr lang="en-US" altLang="en-US" sz="4800" b="1" dirty="0">
                <a:latin typeface="Times New Roman" panose="02020603050405020304" pitchFamily="18" charset="0"/>
              </a:rPr>
              <a:t>The Battle of the Neighborhood</a:t>
            </a:r>
            <a:endParaRPr lang="en-US" sz="4000" dirty="0"/>
          </a:p>
        </p:txBody>
      </p:sp>
      <p:sp>
        <p:nvSpPr>
          <p:cNvPr id="3" name="Subtitle 2">
            <a:extLst>
              <a:ext uri="{FF2B5EF4-FFF2-40B4-BE49-F238E27FC236}">
                <a16:creationId xmlns:a16="http://schemas.microsoft.com/office/drawing/2014/main" id="{066BB735-6D44-F044-9B54-BAC58AEAE299}"/>
              </a:ext>
            </a:extLst>
          </p:cNvPr>
          <p:cNvSpPr>
            <a:spLocks noGrp="1"/>
          </p:cNvSpPr>
          <p:nvPr>
            <p:ph type="subTitle" idx="1"/>
          </p:nvPr>
        </p:nvSpPr>
        <p:spPr/>
        <p:txBody>
          <a:bodyPr>
            <a:normAutofit lnSpcReduction="10000"/>
          </a:bodyPr>
          <a:lstStyle/>
          <a:p>
            <a:r>
              <a:rPr lang="en-US" altLang="en-US" b="1" dirty="0">
                <a:latin typeface="Times New Roman" panose="02020603050405020304" pitchFamily="18" charset="0"/>
              </a:rPr>
              <a:t>Applied Data Science Capstone by IBM/Coursera </a:t>
            </a:r>
          </a:p>
          <a:p>
            <a:r>
              <a:rPr lang="en-US" altLang="en-US" b="1" dirty="0" err="1">
                <a:latin typeface="Times New Roman" panose="02020603050405020304" pitchFamily="18" charset="0"/>
              </a:rPr>
              <a:t>Xiaoling</a:t>
            </a:r>
            <a:r>
              <a:rPr lang="en-US" altLang="en-US" b="1" dirty="0">
                <a:latin typeface="Times New Roman" panose="02020603050405020304" pitchFamily="18" charset="0"/>
              </a:rPr>
              <a:t> Zhuang </a:t>
            </a:r>
          </a:p>
          <a:p>
            <a:r>
              <a:rPr lang="en-US" altLang="en-US" b="1" dirty="0">
                <a:latin typeface="Times New Roman" panose="02020603050405020304" pitchFamily="18" charset="0"/>
              </a:rPr>
              <a:t>Apr 21, 2021</a:t>
            </a:r>
            <a:endParaRPr lang="en-US" dirty="0"/>
          </a:p>
        </p:txBody>
      </p:sp>
    </p:spTree>
    <p:extLst>
      <p:ext uri="{BB962C8B-B14F-4D97-AF65-F5344CB8AC3E}">
        <p14:creationId xmlns:p14="http://schemas.microsoft.com/office/powerpoint/2010/main" val="69489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298477" y="401742"/>
            <a:ext cx="2135456"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Introduction</a:t>
            </a:r>
            <a:endParaRPr lang="en-US" sz="2800" dirty="0">
              <a:solidFill>
                <a:schemeClr val="accent1"/>
              </a:solidFill>
            </a:endParaRPr>
          </a:p>
        </p:txBody>
      </p:sp>
      <p:sp>
        <p:nvSpPr>
          <p:cNvPr id="3" name="TextBox 2">
            <a:extLst>
              <a:ext uri="{FF2B5EF4-FFF2-40B4-BE49-F238E27FC236}">
                <a16:creationId xmlns:a16="http://schemas.microsoft.com/office/drawing/2014/main" id="{062C7616-00C5-DC4A-9652-D258435D7DC4}"/>
              </a:ext>
            </a:extLst>
          </p:cNvPr>
          <p:cNvSpPr txBox="1"/>
          <p:nvPr/>
        </p:nvSpPr>
        <p:spPr>
          <a:xfrm>
            <a:off x="298477" y="1699593"/>
            <a:ext cx="8954853" cy="3600986"/>
          </a:xfrm>
          <a:prstGeom prst="rect">
            <a:avLst/>
          </a:prstGeom>
          <a:noFill/>
        </p:spPr>
        <p:txBody>
          <a:bodyPr wrap="square" rtlCol="0">
            <a:spAutoFit/>
          </a:bodyPr>
          <a:lstStyle/>
          <a:p>
            <a:pPr>
              <a:lnSpc>
                <a:spcPts val="2063"/>
              </a:lnSpc>
            </a:pPr>
            <a:r>
              <a:rPr lang="en-US" altLang="en-US" dirty="0">
                <a:latin typeface="Times New Roman" panose="02020603050405020304" pitchFamily="18" charset="0"/>
              </a:rPr>
              <a:t>With the development of the global economy, more and more people change their places of residence due to the needs of study and work.</a:t>
            </a:r>
          </a:p>
          <a:p>
            <a:pPr>
              <a:lnSpc>
                <a:spcPts val="2063"/>
              </a:lnSpc>
            </a:pPr>
            <a:endParaRPr lang="en-US" altLang="en-US" dirty="0">
              <a:latin typeface="Times New Roman" panose="02020603050405020304" pitchFamily="18" charset="0"/>
            </a:endParaRPr>
          </a:p>
          <a:p>
            <a:pPr marL="285750" indent="-285750">
              <a:lnSpc>
                <a:spcPts val="2063"/>
              </a:lnSpc>
              <a:buFont typeface="Arial" panose="020B0604020202020204" pitchFamily="34" charset="0"/>
              <a:buChar char="•"/>
            </a:pPr>
            <a:r>
              <a:rPr lang="en-US" altLang="en-US" b="1" dirty="0">
                <a:solidFill>
                  <a:schemeClr val="accent2"/>
                </a:solidFill>
                <a:latin typeface="Times New Roman" panose="02020603050405020304" pitchFamily="18" charset="0"/>
              </a:rPr>
              <a:t>Case Intro:</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Our client currently lives in the downtown Toronto, Ontario, Canada. </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Looking for similar neighborhoods in Manhattan</a:t>
            </a:r>
          </a:p>
          <a:p>
            <a:pPr marL="742950" lvl="1" indent="-285750" algn="just">
              <a:lnSpc>
                <a:spcPts val="2063"/>
              </a:lnSpc>
              <a:buFont typeface="Arial" panose="020B0604020202020204" pitchFamily="34" charset="0"/>
              <a:buChar char="•"/>
            </a:pPr>
            <a:endParaRPr lang="en-US" altLang="en-US" b="1" dirty="0">
              <a:solidFill>
                <a:schemeClr val="accent2"/>
              </a:solidFill>
              <a:latin typeface="Times New Roman" panose="02020603050405020304" pitchFamily="18" charset="0"/>
            </a:endParaRPr>
          </a:p>
          <a:p>
            <a:pPr marL="285750" indent="-285750" algn="just">
              <a:lnSpc>
                <a:spcPts val="2063"/>
              </a:lnSpc>
              <a:buFont typeface="Arial" panose="020B0604020202020204" pitchFamily="34" charset="0"/>
              <a:buChar char="•"/>
            </a:pPr>
            <a:r>
              <a:rPr lang="en-US" altLang="en-US" b="1" dirty="0">
                <a:solidFill>
                  <a:schemeClr val="accent2"/>
                </a:solidFill>
                <a:latin typeface="Times New Roman" panose="02020603050405020304" pitchFamily="18" charset="0"/>
              </a:rPr>
              <a:t>Project Goal:</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Use data science to help identify the most identical neighborhoods in Manhattan to the clients current residential area.</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For Customers/readers who are interested in finding similar neighborhoods around the world.</a:t>
            </a:r>
          </a:p>
          <a:p>
            <a:endParaRPr lang="en-US" dirty="0"/>
          </a:p>
        </p:txBody>
      </p:sp>
    </p:spTree>
    <p:extLst>
      <p:ext uri="{BB962C8B-B14F-4D97-AF65-F5344CB8AC3E}">
        <p14:creationId xmlns:p14="http://schemas.microsoft.com/office/powerpoint/2010/main" val="4156425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2787943"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Data Description</a:t>
            </a:r>
          </a:p>
        </p:txBody>
      </p:sp>
      <p:sp>
        <p:nvSpPr>
          <p:cNvPr id="3" name="TextBox 2">
            <a:extLst>
              <a:ext uri="{FF2B5EF4-FFF2-40B4-BE49-F238E27FC236}">
                <a16:creationId xmlns:a16="http://schemas.microsoft.com/office/drawing/2014/main" id="{062C7616-00C5-DC4A-9652-D258435D7DC4}"/>
              </a:ext>
            </a:extLst>
          </p:cNvPr>
          <p:cNvSpPr txBox="1"/>
          <p:nvPr/>
        </p:nvSpPr>
        <p:spPr>
          <a:xfrm>
            <a:off x="623053" y="1639958"/>
            <a:ext cx="8547349" cy="3331681"/>
          </a:xfrm>
          <a:prstGeom prst="rect">
            <a:avLst/>
          </a:prstGeom>
          <a:noFill/>
        </p:spPr>
        <p:txBody>
          <a:bodyPr wrap="square" rtlCol="0">
            <a:spAutoFit/>
          </a:bodyPr>
          <a:lstStyle/>
          <a:p>
            <a:pPr>
              <a:lnSpc>
                <a:spcPts val="2063"/>
              </a:lnSpc>
            </a:pPr>
            <a:endParaRPr lang="en-US" altLang="en-US" dirty="0">
              <a:latin typeface="Times New Roman" panose="02020603050405020304" pitchFamily="18" charset="0"/>
            </a:endParaRPr>
          </a:p>
          <a:p>
            <a:pPr marL="285750" indent="-285750">
              <a:lnSpc>
                <a:spcPts val="2063"/>
              </a:lnSpc>
              <a:buFont typeface="Arial" panose="020B0604020202020204" pitchFamily="34" charset="0"/>
              <a:buChar char="•"/>
            </a:pPr>
            <a:r>
              <a:rPr lang="en-US" altLang="en-US" b="1" dirty="0">
                <a:solidFill>
                  <a:schemeClr val="accent2"/>
                </a:solidFill>
                <a:latin typeface="Times New Roman" panose="02020603050405020304" pitchFamily="18" charset="0"/>
              </a:rPr>
              <a:t>Data Sources :</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Venues data of the targeted neighborhoods are from Foursquare.</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The geographic location data of the Manhattan dataset can be downloaded from </a:t>
            </a:r>
            <a:r>
              <a:rPr lang="en-US" altLang="en-US" sz="1100" dirty="0">
                <a:latin typeface="Times New Roman" panose="02020603050405020304" pitchFamily="18" charset="0"/>
              </a:rPr>
              <a:t>https://cf-courses-data.s3.us.cloud-object-storage.appdomain.cloud/IBMDeveloperSkillsNetwork-DS0701EN-SkillsNetwork/labs/</a:t>
            </a:r>
            <a:r>
              <a:rPr lang="en-US" altLang="en-US" sz="1100" dirty="0" err="1">
                <a:latin typeface="Times New Roman" panose="02020603050405020304" pitchFamily="18" charset="0"/>
              </a:rPr>
              <a:t>newyork_data.json</a:t>
            </a:r>
            <a:r>
              <a:rPr lang="en-US" altLang="en-US" sz="1100" dirty="0">
                <a:latin typeface="Times New Roman" panose="02020603050405020304" pitchFamily="18" charset="0"/>
              </a:rPr>
              <a:t>.</a:t>
            </a:r>
          </a:p>
          <a:p>
            <a:pPr marL="742950" lvl="1" indent="-285750" algn="just">
              <a:lnSpc>
                <a:spcPts val="2063"/>
              </a:lnSpc>
              <a:buFont typeface="Arial" panose="020B0604020202020204" pitchFamily="34" charset="0"/>
              <a:buChar char="•"/>
            </a:pPr>
            <a:endParaRPr lang="en-US" altLang="en-US" b="1" dirty="0">
              <a:solidFill>
                <a:schemeClr val="accent2"/>
              </a:solidFill>
              <a:latin typeface="Times New Roman" panose="02020603050405020304" pitchFamily="18" charset="0"/>
            </a:endParaRPr>
          </a:p>
          <a:p>
            <a:pPr marL="285750" indent="-285750" algn="just">
              <a:lnSpc>
                <a:spcPts val="2063"/>
              </a:lnSpc>
              <a:buFont typeface="Arial" panose="020B0604020202020204" pitchFamily="34" charset="0"/>
              <a:buChar char="•"/>
            </a:pPr>
            <a:r>
              <a:rPr lang="en-US" altLang="en-US" b="1" dirty="0">
                <a:solidFill>
                  <a:schemeClr val="accent2"/>
                </a:solidFill>
                <a:latin typeface="Times New Roman" panose="02020603050405020304" pitchFamily="18" charset="0"/>
              </a:rPr>
              <a:t>Data Pre-processing:</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Collecting the Venues data of  Downtown Toronto and Manhattan venues information using Foursquare API; </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Using Pandas cleaning the data and combined the datasets.</a:t>
            </a:r>
          </a:p>
          <a:p>
            <a:endParaRPr lang="en-US" dirty="0"/>
          </a:p>
        </p:txBody>
      </p:sp>
    </p:spTree>
    <p:extLst>
      <p:ext uri="{BB962C8B-B14F-4D97-AF65-F5344CB8AC3E}">
        <p14:creationId xmlns:p14="http://schemas.microsoft.com/office/powerpoint/2010/main" val="313919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8634543"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Explore the Client 's Current Neighborhood in Toronto</a:t>
            </a:r>
          </a:p>
        </p:txBody>
      </p:sp>
      <p:pic>
        <p:nvPicPr>
          <p:cNvPr id="4" name="Picture 3" descr="Chart, bar chart&#10;&#10;Description automatically generated">
            <a:extLst>
              <a:ext uri="{FF2B5EF4-FFF2-40B4-BE49-F238E27FC236}">
                <a16:creationId xmlns:a16="http://schemas.microsoft.com/office/drawing/2014/main" id="{ACA5BEF0-8E27-6B48-88BC-B6C2E10C23E0}"/>
              </a:ext>
            </a:extLst>
          </p:cNvPr>
          <p:cNvPicPr/>
          <p:nvPr/>
        </p:nvPicPr>
        <p:blipFill>
          <a:blip r:embed="rId2"/>
          <a:stretch>
            <a:fillRect/>
          </a:stretch>
        </p:blipFill>
        <p:spPr>
          <a:xfrm>
            <a:off x="1788617" y="1448182"/>
            <a:ext cx="5052817" cy="3071880"/>
          </a:xfrm>
          <a:prstGeom prst="rect">
            <a:avLst/>
          </a:prstGeom>
        </p:spPr>
      </p:pic>
      <p:pic>
        <p:nvPicPr>
          <p:cNvPr id="5" name="Picture 4">
            <a:extLst>
              <a:ext uri="{FF2B5EF4-FFF2-40B4-BE49-F238E27FC236}">
                <a16:creationId xmlns:a16="http://schemas.microsoft.com/office/drawing/2014/main" id="{2CE3288D-0468-344E-82D2-4BC337ABBE85}"/>
              </a:ext>
            </a:extLst>
          </p:cNvPr>
          <p:cNvPicPr>
            <a:picLocks noChangeAspect="1"/>
          </p:cNvPicPr>
          <p:nvPr/>
        </p:nvPicPr>
        <p:blipFill>
          <a:blip r:embed="rId3"/>
          <a:stretch>
            <a:fillRect/>
          </a:stretch>
        </p:blipFill>
        <p:spPr>
          <a:xfrm>
            <a:off x="531722" y="4520062"/>
            <a:ext cx="8239964" cy="1222763"/>
          </a:xfrm>
          <a:prstGeom prst="rect">
            <a:avLst/>
          </a:prstGeom>
        </p:spPr>
      </p:pic>
    </p:spTree>
    <p:extLst>
      <p:ext uri="{BB962C8B-B14F-4D97-AF65-F5344CB8AC3E}">
        <p14:creationId xmlns:p14="http://schemas.microsoft.com/office/powerpoint/2010/main" val="233900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7543988"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Explore the Neighborhoods in Manhattan, NYC</a:t>
            </a:r>
          </a:p>
        </p:txBody>
      </p:sp>
      <p:pic>
        <p:nvPicPr>
          <p:cNvPr id="6" name="Picture 5" descr="Chart, map&#10;&#10;Description automatically generated">
            <a:extLst>
              <a:ext uri="{FF2B5EF4-FFF2-40B4-BE49-F238E27FC236}">
                <a16:creationId xmlns:a16="http://schemas.microsoft.com/office/drawing/2014/main" id="{97F774E2-3D88-9A45-AE1C-A8742CCF7ABB}"/>
              </a:ext>
            </a:extLst>
          </p:cNvPr>
          <p:cNvPicPr/>
          <p:nvPr/>
        </p:nvPicPr>
        <p:blipFill>
          <a:blip r:embed="rId2"/>
          <a:stretch>
            <a:fillRect/>
          </a:stretch>
        </p:blipFill>
        <p:spPr>
          <a:xfrm>
            <a:off x="680878" y="1080850"/>
            <a:ext cx="5113406" cy="2774311"/>
          </a:xfrm>
          <a:prstGeom prst="rect">
            <a:avLst/>
          </a:prstGeom>
        </p:spPr>
      </p:pic>
      <p:pic>
        <p:nvPicPr>
          <p:cNvPr id="7" name="Picture 6" descr="Table&#10;&#10;Description automatically generated">
            <a:extLst>
              <a:ext uri="{FF2B5EF4-FFF2-40B4-BE49-F238E27FC236}">
                <a16:creationId xmlns:a16="http://schemas.microsoft.com/office/drawing/2014/main" id="{13CC3804-AF76-DE4C-B26D-89F2FEBAEA75}"/>
              </a:ext>
            </a:extLst>
          </p:cNvPr>
          <p:cNvPicPr/>
          <p:nvPr/>
        </p:nvPicPr>
        <p:blipFill>
          <a:blip r:embed="rId3"/>
          <a:stretch>
            <a:fillRect/>
          </a:stretch>
        </p:blipFill>
        <p:spPr>
          <a:xfrm>
            <a:off x="623053" y="3855161"/>
            <a:ext cx="7543988" cy="2601097"/>
          </a:xfrm>
          <a:prstGeom prst="rect">
            <a:avLst/>
          </a:prstGeom>
        </p:spPr>
      </p:pic>
    </p:spTree>
    <p:extLst>
      <p:ext uri="{BB962C8B-B14F-4D97-AF65-F5344CB8AC3E}">
        <p14:creationId xmlns:p14="http://schemas.microsoft.com/office/powerpoint/2010/main" val="73777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2771271"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Cluster Analysis </a:t>
            </a:r>
          </a:p>
        </p:txBody>
      </p:sp>
      <p:pic>
        <p:nvPicPr>
          <p:cNvPr id="7" name="Picture 6" descr="Map&#10;&#10;Description automatically generated">
            <a:extLst>
              <a:ext uri="{FF2B5EF4-FFF2-40B4-BE49-F238E27FC236}">
                <a16:creationId xmlns:a16="http://schemas.microsoft.com/office/drawing/2014/main" id="{FCDE6FAE-F45B-9645-BC2D-126A6398E1F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95487" y="1817514"/>
            <a:ext cx="6569409" cy="4360864"/>
          </a:xfrm>
          <a:prstGeom prst="rect">
            <a:avLst/>
          </a:prstGeom>
        </p:spPr>
      </p:pic>
      <p:sp>
        <p:nvSpPr>
          <p:cNvPr id="3" name="Rectangle 2">
            <a:extLst>
              <a:ext uri="{FF2B5EF4-FFF2-40B4-BE49-F238E27FC236}">
                <a16:creationId xmlns:a16="http://schemas.microsoft.com/office/drawing/2014/main" id="{69719FA3-3F5C-FA4F-A55C-B62B12B644B5}"/>
              </a:ext>
            </a:extLst>
          </p:cNvPr>
          <p:cNvSpPr/>
          <p:nvPr/>
        </p:nvSpPr>
        <p:spPr>
          <a:xfrm>
            <a:off x="623052" y="924962"/>
            <a:ext cx="7606548" cy="369332"/>
          </a:xfrm>
          <a:prstGeom prst="rect">
            <a:avLst/>
          </a:prstGeom>
        </p:spPr>
        <p:txBody>
          <a:bodyPr wrap="square">
            <a:spAutoFit/>
          </a:bodyPr>
          <a:lstStyle/>
          <a:p>
            <a:r>
              <a:rPr lang="en-US" dirty="0">
                <a:latin typeface="Times" pitchFamily="2" charset="0"/>
                <a:ea typeface="DengXian" panose="02010600030101010101" pitchFamily="2" charset="-122"/>
                <a:cs typeface="Times New Roman" panose="02020603050405020304" pitchFamily="18" charset="0"/>
              </a:rPr>
              <a:t>There are totally 6 neighborhood clusters represented in different colors</a:t>
            </a:r>
            <a:r>
              <a:rPr lang="en-US" dirty="0"/>
              <a:t> </a:t>
            </a:r>
          </a:p>
        </p:txBody>
      </p:sp>
    </p:spTree>
    <p:extLst>
      <p:ext uri="{BB962C8B-B14F-4D97-AF65-F5344CB8AC3E}">
        <p14:creationId xmlns:p14="http://schemas.microsoft.com/office/powerpoint/2010/main" val="99293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3996607"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Discussion &amp; Conclusion</a:t>
            </a:r>
          </a:p>
        </p:txBody>
      </p:sp>
      <p:sp>
        <p:nvSpPr>
          <p:cNvPr id="3" name="TextBox 2">
            <a:extLst>
              <a:ext uri="{FF2B5EF4-FFF2-40B4-BE49-F238E27FC236}">
                <a16:creationId xmlns:a16="http://schemas.microsoft.com/office/drawing/2014/main" id="{062C7616-00C5-DC4A-9652-D258435D7DC4}"/>
              </a:ext>
            </a:extLst>
          </p:cNvPr>
          <p:cNvSpPr txBox="1"/>
          <p:nvPr/>
        </p:nvSpPr>
        <p:spPr>
          <a:xfrm>
            <a:off x="298477" y="1331844"/>
            <a:ext cx="8994610" cy="1461051"/>
          </a:xfrm>
          <a:prstGeom prst="rect">
            <a:avLst/>
          </a:prstGeom>
          <a:noFill/>
        </p:spPr>
        <p:txBody>
          <a:bodyPr wrap="square" rtlCol="0">
            <a:spAutoFit/>
          </a:bodyPr>
          <a:lstStyle/>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The results show that Downtown Toronto is classified as cluster 0. </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There are five neighborhoods in Manhattan that are similar to the Downtown Toronto: </a:t>
            </a:r>
            <a:r>
              <a:rPr lang="en-US" altLang="en-US" b="1" dirty="0">
                <a:latin typeface="Times New Roman" panose="02020603050405020304" pitchFamily="18" charset="0"/>
              </a:rPr>
              <a:t>Carnegie Hill, Hamilton Heights, Manhattan Valley, Manhattanville, and Morningside Heights </a:t>
            </a:r>
            <a:endParaRPr lang="en-US" altLang="en-US" b="1" dirty="0">
              <a:solidFill>
                <a:schemeClr val="accent2"/>
              </a:solidFill>
              <a:latin typeface="Times New Roman" panose="02020603050405020304" pitchFamily="18" charset="0"/>
            </a:endParaRPr>
          </a:p>
          <a:p>
            <a:endParaRPr lang="en-US" dirty="0"/>
          </a:p>
        </p:txBody>
      </p:sp>
      <p:pic>
        <p:nvPicPr>
          <p:cNvPr id="6" name="Picture 5" descr="Map&#10;&#10;Description automatically generated">
            <a:extLst>
              <a:ext uri="{FF2B5EF4-FFF2-40B4-BE49-F238E27FC236}">
                <a16:creationId xmlns:a16="http://schemas.microsoft.com/office/drawing/2014/main" id="{C0A4E2D6-6EF3-444F-9A4B-14E2C1B36A7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7103" y="2564888"/>
            <a:ext cx="6238461" cy="3637129"/>
          </a:xfrm>
          <a:prstGeom prst="rect">
            <a:avLst/>
          </a:prstGeom>
        </p:spPr>
      </p:pic>
    </p:spTree>
    <p:extLst>
      <p:ext uri="{BB962C8B-B14F-4D97-AF65-F5344CB8AC3E}">
        <p14:creationId xmlns:p14="http://schemas.microsoft.com/office/powerpoint/2010/main" val="56321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C5FF-B562-D940-88F2-CDD0A9760672}"/>
              </a:ext>
            </a:extLst>
          </p:cNvPr>
          <p:cNvSpPr/>
          <p:nvPr/>
        </p:nvSpPr>
        <p:spPr>
          <a:xfrm>
            <a:off x="623053" y="401742"/>
            <a:ext cx="3996607" cy="523220"/>
          </a:xfrm>
          <a:prstGeom prst="rect">
            <a:avLst/>
          </a:prstGeom>
        </p:spPr>
        <p:txBody>
          <a:bodyPr wrap="none">
            <a:spAutoFit/>
          </a:bodyPr>
          <a:lstStyle/>
          <a:p>
            <a:r>
              <a:rPr lang="en-US" altLang="en-US" sz="2800" b="1" dirty="0">
                <a:solidFill>
                  <a:schemeClr val="accent1"/>
                </a:solidFill>
                <a:latin typeface="Times New Roman" panose="02020603050405020304" pitchFamily="18" charset="0"/>
              </a:rPr>
              <a:t>Discussion &amp; Conclusion</a:t>
            </a:r>
          </a:p>
        </p:txBody>
      </p:sp>
      <p:sp>
        <p:nvSpPr>
          <p:cNvPr id="3" name="TextBox 2">
            <a:extLst>
              <a:ext uri="{FF2B5EF4-FFF2-40B4-BE49-F238E27FC236}">
                <a16:creationId xmlns:a16="http://schemas.microsoft.com/office/drawing/2014/main" id="{062C7616-00C5-DC4A-9652-D258435D7DC4}"/>
              </a:ext>
            </a:extLst>
          </p:cNvPr>
          <p:cNvSpPr txBox="1"/>
          <p:nvPr/>
        </p:nvSpPr>
        <p:spPr>
          <a:xfrm>
            <a:off x="298477" y="1331844"/>
            <a:ext cx="8994610" cy="1738938"/>
          </a:xfrm>
          <a:prstGeom prst="rect">
            <a:avLst/>
          </a:prstGeom>
          <a:noFill/>
        </p:spPr>
        <p:txBody>
          <a:bodyPr wrap="square" rtlCol="0">
            <a:spAutoFit/>
          </a:bodyPr>
          <a:lstStyle/>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the Morningside Heights neighborhood might be the most similar one to the Downtown Toronto neighborhood </a:t>
            </a:r>
          </a:p>
          <a:p>
            <a:pPr marL="742950" lvl="1" indent="-285750" algn="just">
              <a:lnSpc>
                <a:spcPts val="2063"/>
              </a:lnSpc>
              <a:buFont typeface="Arial" panose="020B0604020202020204" pitchFamily="34" charset="0"/>
              <a:buChar char="•"/>
            </a:pPr>
            <a:r>
              <a:rPr lang="en-US" altLang="en-US" dirty="0">
                <a:latin typeface="Times New Roman" panose="02020603050405020304" pitchFamily="18" charset="0"/>
              </a:rPr>
              <a:t>It’s not only because it has the most distribution of Coffee shop and Café, but also, it’s the only neighborhood that has the Farmers Market, which venues is the fourth popular venues in Downtown Toronto. </a:t>
            </a:r>
          </a:p>
          <a:p>
            <a:endParaRPr lang="en-US" dirty="0"/>
          </a:p>
        </p:txBody>
      </p:sp>
      <p:pic>
        <p:nvPicPr>
          <p:cNvPr id="7" name="Picture 6" descr="Table&#10;&#10;Description automatically generated">
            <a:extLst>
              <a:ext uri="{FF2B5EF4-FFF2-40B4-BE49-F238E27FC236}">
                <a16:creationId xmlns:a16="http://schemas.microsoft.com/office/drawing/2014/main" id="{ABD669DD-FBAC-E743-B787-18B15C2F437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25841" y="2908589"/>
            <a:ext cx="8293445" cy="3319215"/>
          </a:xfrm>
          <a:prstGeom prst="rect">
            <a:avLst/>
          </a:prstGeom>
        </p:spPr>
      </p:pic>
    </p:spTree>
    <p:extLst>
      <p:ext uri="{BB962C8B-B14F-4D97-AF65-F5344CB8AC3E}">
        <p14:creationId xmlns:p14="http://schemas.microsoft.com/office/powerpoint/2010/main" val="194906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FDB4-4F45-B54A-81C3-8B4FF6D5EED0}"/>
              </a:ext>
            </a:extLst>
          </p:cNvPr>
          <p:cNvSpPr>
            <a:spLocks noGrp="1"/>
          </p:cNvSpPr>
          <p:nvPr>
            <p:ph type="title"/>
          </p:nvPr>
        </p:nvSpPr>
        <p:spPr>
          <a:xfrm>
            <a:off x="766786" y="2637183"/>
            <a:ext cx="8596668" cy="1320800"/>
          </a:xfrm>
        </p:spPr>
        <p:txBody>
          <a:bodyPr>
            <a:normAutofit/>
          </a:bodyPr>
          <a:lstStyle/>
          <a:p>
            <a:pPr algn="ctr"/>
            <a:r>
              <a:rPr lang="en-US" sz="4800" dirty="0"/>
              <a:t>Thank You!</a:t>
            </a:r>
          </a:p>
        </p:txBody>
      </p:sp>
    </p:spTree>
    <p:extLst>
      <p:ext uri="{BB962C8B-B14F-4D97-AF65-F5344CB8AC3E}">
        <p14:creationId xmlns:p14="http://schemas.microsoft.com/office/powerpoint/2010/main" val="6577243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40</TotalTime>
  <Words>317</Words>
  <Application>Microsoft Macintosh PowerPoint</Application>
  <PresentationFormat>Widescreen</PresentationFormat>
  <Paragraphs>34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Times</vt:lpstr>
      <vt:lpstr>Times New Roman</vt:lpstr>
      <vt:lpstr>Trebuchet MS</vt:lpstr>
      <vt:lpstr>Wingdings 3</vt:lpstr>
      <vt:lpstr>Facet</vt:lpstr>
      <vt:lpstr>Capstone Project  The Battle of the Neighborhood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the Neighborhood</dc:title>
  <dc:creator>Xiaoling Zhuang</dc:creator>
  <cp:lastModifiedBy>Xiaoling Zhuang</cp:lastModifiedBy>
  <cp:revision>4</cp:revision>
  <dcterms:created xsi:type="dcterms:W3CDTF">2021-04-23T14:34:13Z</dcterms:created>
  <dcterms:modified xsi:type="dcterms:W3CDTF">2021-04-23T15:14:56Z</dcterms:modified>
</cp:coreProperties>
</file>